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</p:sldIdLst>
  <p:sldSz cx="14630400" cy="8229600"/>
  <p:notesSz cx="8229600" cy="14630400"/>
  <p:embeddedFontLst>
    <p:embeddedFont>
      <p:font typeface="Cambria Math" panose="02040503050406030204" pitchFamily="18" charset="0"/>
      <p:regular r:id="rId12"/>
    </p:embeddedFont>
    <p:embeddedFont>
      <p:font typeface="Kanit Light" panose="020B0604020202020204" charset="-34"/>
      <p:regular r:id="rId13"/>
    </p:embeddedFont>
    <p:embeddedFont>
      <p:font typeface="Martel Sans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0628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AI-Powered Supply Chain Disruption Predictor and Inventory Optimization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This presentation explores how artificial intelligence can transform supply chain management, enabling businesses to predict disruptions and optimize inventory for greater resilience and efficiency.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87EA53-F61E-B99A-6B92-468C76C55004}"/>
              </a:ext>
            </a:extLst>
          </p:cNvPr>
          <p:cNvSpPr/>
          <p:nvPr/>
        </p:nvSpPr>
        <p:spPr>
          <a:xfrm>
            <a:off x="12813632" y="7772400"/>
            <a:ext cx="1816768" cy="3729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14155"/>
            <a:ext cx="121503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Current Challenges in Supply Chain Management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89910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Unpredictable Demand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25384"/>
            <a:ext cx="284559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Fluctuating customer needs create uncertainty in forecasting and inventory planning, leading to stockouts and excess inventory.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0899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Global Disruptions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3671054"/>
            <a:ext cx="284559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Geopolitical events, natural disasters, and economic fluctuations create disruptions that impact supply chains worldwide.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0899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Silos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3671054"/>
            <a:ext cx="2845594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Information across different departments and systems is often fragmented, hindering real-time insights and informed decision-making.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0899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Inefficient Processes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3671054"/>
            <a:ext cx="284559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Manual processes, lack of automation, and outdated technology slow down operations and increase the risk of errors.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6A9DBA-951F-9FF0-E27B-DE294914CFE7}"/>
              </a:ext>
            </a:extLst>
          </p:cNvPr>
          <p:cNvSpPr/>
          <p:nvPr/>
        </p:nvSpPr>
        <p:spPr>
          <a:xfrm>
            <a:off x="12944118" y="7844589"/>
            <a:ext cx="1553935" cy="228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3871" y="1056799"/>
            <a:ext cx="7709059" cy="1281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The Significance of Predictive Analytics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871" y="2645331"/>
            <a:ext cx="1024890" cy="150911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36180" y="2850237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Proactive Planning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536180" y="3293507"/>
            <a:ext cx="6376749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Anticipate potential disruptions and develop contingency plans before they occur, minimizing their impact.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871" y="4154448"/>
            <a:ext cx="1024890" cy="150911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36180" y="4359354"/>
            <a:ext cx="3457218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Optimized Resource Allocation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536180" y="4802624"/>
            <a:ext cx="6376749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Allocate resources efficiently based on accurate demand forecasts and real-time insights into supply chain conditions.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3871" y="5663565"/>
            <a:ext cx="1024890" cy="150911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36180" y="5868472"/>
            <a:ext cx="2994184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Enhanced Decision Making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536180" y="6311741"/>
            <a:ext cx="6376749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Gain a comprehensive understanding of supply chain dynamics and make informed decisions based on data-driven insights.</a:t>
            </a:r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EBAF1E-56DE-A21E-241E-70D6ABE712C4}"/>
              </a:ext>
            </a:extLst>
          </p:cNvPr>
          <p:cNvSpPr/>
          <p:nvPr/>
        </p:nvSpPr>
        <p:spPr>
          <a:xfrm>
            <a:off x="12909884" y="7868653"/>
            <a:ext cx="1624263" cy="18047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0894" y="726281"/>
            <a:ext cx="7715012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How AI Revolutionizes Supply Chain Forecasting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00894" y="2308265"/>
            <a:ext cx="152995" cy="1094661"/>
          </a:xfrm>
          <a:prstGeom prst="roundRect">
            <a:avLst>
              <a:gd name="adj" fmla="val 5604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59999" y="230826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Collection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659999" y="2749510"/>
            <a:ext cx="7255907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AI systems gather data from diverse sources, including historical sales, market trends, and external factors.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507004" y="3606998"/>
            <a:ext cx="152995" cy="1094661"/>
          </a:xfrm>
          <a:prstGeom prst="roundRect">
            <a:avLst>
              <a:gd name="adj" fmla="val 5604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966109" y="360699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Pattern Recognition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966109" y="4048244"/>
            <a:ext cx="6949797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Machine learning algorithms analyze patterns and trends in data to identify potential disruptions and predict future demand.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813232" y="4905732"/>
            <a:ext cx="152995" cy="1094661"/>
          </a:xfrm>
          <a:prstGeom prst="roundRect">
            <a:avLst>
              <a:gd name="adj" fmla="val 5604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272338" y="490573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Scenario Modeling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7272338" y="5346978"/>
            <a:ext cx="664356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AI simulates different scenarios and generates forecasts under various conditions, providing a range of possibilities.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19461" y="6204466"/>
            <a:ext cx="152995" cy="1094661"/>
          </a:xfrm>
          <a:prstGeom prst="roundRect">
            <a:avLst>
              <a:gd name="adj" fmla="val 5604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578566" y="6204466"/>
            <a:ext cx="281987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Continuous Optimization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578566" y="6645712"/>
            <a:ext cx="6337340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AI models continuously learn and adapt to changing conditions, improving accuracy over time.</a:t>
            </a: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3D35EA9-3D5F-0B93-EADD-D53F705E18F5}"/>
                  </a:ext>
                </a:extLst>
              </p:cNvPr>
              <p:cNvSpPr txBox="1"/>
              <p:nvPr/>
            </p:nvSpPr>
            <p:spPr>
              <a:xfrm>
                <a:off x="6858000" y="3657600"/>
                <a:ext cx="1186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mtClean="0">
                          <a:latin typeface="Cambria Math" panose="02040503050406030204" pitchFamily="18" charset="0"/>
                        </a:rPr>
                        <m:t>¨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3D35EA9-3D5F-0B93-EADD-D53F705E1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0" y="3657600"/>
                <a:ext cx="118622" cy="276999"/>
              </a:xfrm>
              <a:prstGeom prst="rect">
                <a:avLst/>
              </a:prstGeom>
              <a:blipFill>
                <a:blip r:embed="rId4"/>
                <a:stretch>
                  <a:fillRect l="-47368" r="-47368" b="-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052C09F3-79FC-792A-4884-5BFF0B71E250}"/>
              </a:ext>
            </a:extLst>
          </p:cNvPr>
          <p:cNvSpPr/>
          <p:nvPr/>
        </p:nvSpPr>
        <p:spPr>
          <a:xfrm>
            <a:off x="12933947" y="7868653"/>
            <a:ext cx="1540042" cy="2406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53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150" y="491966"/>
            <a:ext cx="7891701" cy="1118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Integrating AI into Your Supply Chain Processes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26150" y="1878568"/>
            <a:ext cx="7891701" cy="1332071"/>
          </a:xfrm>
          <a:prstGeom prst="roundRect">
            <a:avLst>
              <a:gd name="adj" fmla="val 564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12602" y="2065020"/>
            <a:ext cx="2236470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Integration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12602" y="2451735"/>
            <a:ext cx="7518797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Connect data sources across different systems and departments to create a unified view of the supply chain.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626150" y="3389471"/>
            <a:ext cx="7891701" cy="1332071"/>
          </a:xfrm>
          <a:prstGeom prst="roundRect">
            <a:avLst>
              <a:gd name="adj" fmla="val 564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12602" y="3575923"/>
            <a:ext cx="2236470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Model Deployment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12602" y="3962638"/>
            <a:ext cx="7518797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Implement AI models and algorithms within your existing systems or through dedicated platforms.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26150" y="4900374"/>
            <a:ext cx="7891701" cy="1332071"/>
          </a:xfrm>
          <a:prstGeom prst="roundRect">
            <a:avLst>
              <a:gd name="adj" fmla="val 564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12602" y="5086826"/>
            <a:ext cx="2236470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Process Automation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812602" y="5473541"/>
            <a:ext cx="7518797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Automate repetitive tasks, such as order fulfillment, inventory management, and supply chain planning.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26150" y="6411278"/>
            <a:ext cx="7891701" cy="1332071"/>
          </a:xfrm>
          <a:prstGeom prst="roundRect">
            <a:avLst>
              <a:gd name="adj" fmla="val 564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12602" y="6597729"/>
            <a:ext cx="226218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Continuous Monitoring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812602" y="6984444"/>
            <a:ext cx="7518797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Track AI model performance and make adjustments as needed to ensure accuracy and effectiveness.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1044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0925" y="3677603"/>
            <a:ext cx="12827913" cy="652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Leveraging Machine Learning for Inventory Optimization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25" y="4643438"/>
            <a:ext cx="522089" cy="52208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0925" y="5374362"/>
            <a:ext cx="2610445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Demand Forecasting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30925" y="5825966"/>
            <a:ext cx="3057168" cy="1336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Predict future demand accurately based on historical data, seasonality, and other factors.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1346" y="4643438"/>
            <a:ext cx="522089" cy="52208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01346" y="5374362"/>
            <a:ext cx="2610445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Inventory Control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4101346" y="5825966"/>
            <a:ext cx="3057168" cy="1336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Optimize inventory levels, minimize stockouts and overstocking, and reduce storage costs.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1767" y="4643438"/>
            <a:ext cx="522089" cy="52208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71767" y="5374362"/>
            <a:ext cx="2610445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Supply Chain Planning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471767" y="5825966"/>
            <a:ext cx="3057168" cy="1336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Plan for disruptions, optimize transportation routes, and ensure timely delivery of goods.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2188" y="4643438"/>
            <a:ext cx="522089" cy="52208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42188" y="5374362"/>
            <a:ext cx="2610445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Cost Reduction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10842188" y="5825966"/>
            <a:ext cx="3057287" cy="1336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Minimize holding costs, transportation costs, and other expenses associated with inventory management.</a:t>
            </a:r>
            <a:endParaRPr lang="en-US" sz="1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397292-1F1C-F83F-C301-BBAB00015B83}"/>
              </a:ext>
            </a:extLst>
          </p:cNvPr>
          <p:cNvSpPr/>
          <p:nvPr/>
        </p:nvSpPr>
        <p:spPr>
          <a:xfrm>
            <a:off x="13006137" y="7832558"/>
            <a:ext cx="1407695" cy="19250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59011" y="2999065"/>
            <a:ext cx="11342846" cy="588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7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Improving Demand Forecasting and Inventory Planning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59011" y="5727144"/>
            <a:ext cx="13312378" cy="22860"/>
          </a:xfrm>
          <a:prstGeom prst="roundRect">
            <a:avLst>
              <a:gd name="adj" fmla="val 345992"/>
            </a:avLst>
          </a:prstGeom>
          <a:solidFill>
            <a:srgbClr val="C5D2CF"/>
          </a:solidFill>
          <a:ln/>
        </p:spPr>
      </p:sp>
      <p:sp>
        <p:nvSpPr>
          <p:cNvPr id="5" name="Shape 2"/>
          <p:cNvSpPr/>
          <p:nvPr/>
        </p:nvSpPr>
        <p:spPr>
          <a:xfrm>
            <a:off x="3253502" y="5068133"/>
            <a:ext cx="22860" cy="659011"/>
          </a:xfrm>
          <a:prstGeom prst="roundRect">
            <a:avLst>
              <a:gd name="adj" fmla="val 345992"/>
            </a:avLst>
          </a:prstGeom>
          <a:solidFill>
            <a:srgbClr val="C5D2CF"/>
          </a:solidFill>
          <a:ln/>
        </p:spPr>
      </p:sp>
      <p:sp>
        <p:nvSpPr>
          <p:cNvPr id="6" name="Shape 3"/>
          <p:cNvSpPr/>
          <p:nvPr/>
        </p:nvSpPr>
        <p:spPr>
          <a:xfrm>
            <a:off x="3053120" y="5515332"/>
            <a:ext cx="423624" cy="423624"/>
          </a:xfrm>
          <a:prstGeom prst="roundRect">
            <a:avLst>
              <a:gd name="adj" fmla="val 1867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221950" y="5585817"/>
            <a:ext cx="85963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2048351" y="3869888"/>
            <a:ext cx="2433161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Historical Data Analysis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47249" y="4277082"/>
            <a:ext cx="4835485" cy="60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Analyze past sales data, seasonality, and other historical trends to identify patterns and trends.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5953601" y="5727144"/>
            <a:ext cx="22860" cy="659011"/>
          </a:xfrm>
          <a:prstGeom prst="roundRect">
            <a:avLst>
              <a:gd name="adj" fmla="val 345992"/>
            </a:avLst>
          </a:prstGeom>
          <a:solidFill>
            <a:srgbClr val="C5D2CF"/>
          </a:solidFill>
          <a:ln/>
        </p:spPr>
      </p:sp>
      <p:sp>
        <p:nvSpPr>
          <p:cNvPr id="11" name="Shape 8"/>
          <p:cNvSpPr/>
          <p:nvPr/>
        </p:nvSpPr>
        <p:spPr>
          <a:xfrm>
            <a:off x="5753219" y="5515332"/>
            <a:ext cx="423624" cy="423624"/>
          </a:xfrm>
          <a:prstGeom prst="roundRect">
            <a:avLst>
              <a:gd name="adj" fmla="val 1867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5893475" y="5585817"/>
            <a:ext cx="142994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4387572" y="6574512"/>
            <a:ext cx="3154918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External Factors Consideration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3547348" y="6981706"/>
            <a:ext cx="4835485" cy="60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Account for economic indicators, market trends, and geopolitical events that may impact demand.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8653701" y="5068133"/>
            <a:ext cx="22860" cy="659011"/>
          </a:xfrm>
          <a:prstGeom prst="roundRect">
            <a:avLst>
              <a:gd name="adj" fmla="val 345992"/>
            </a:avLst>
          </a:prstGeom>
          <a:solidFill>
            <a:srgbClr val="C5D2CF"/>
          </a:solidFill>
          <a:ln/>
        </p:spPr>
      </p:sp>
      <p:sp>
        <p:nvSpPr>
          <p:cNvPr id="16" name="Shape 13"/>
          <p:cNvSpPr/>
          <p:nvPr/>
        </p:nvSpPr>
        <p:spPr>
          <a:xfrm>
            <a:off x="8453318" y="5515332"/>
            <a:ext cx="423624" cy="423624"/>
          </a:xfrm>
          <a:prstGeom prst="roundRect">
            <a:avLst>
              <a:gd name="adj" fmla="val 1867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592503" y="5585817"/>
            <a:ext cx="145256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7265789" y="3869888"/>
            <a:ext cx="2798802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Real-Time Data Integration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6247448" y="4277082"/>
            <a:ext cx="4835485" cy="60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Integrate data from diverse sources, including sales data, market reports, and customer feedback.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11353800" y="5727144"/>
            <a:ext cx="22860" cy="659011"/>
          </a:xfrm>
          <a:prstGeom prst="roundRect">
            <a:avLst>
              <a:gd name="adj" fmla="val 345992"/>
            </a:avLst>
          </a:prstGeom>
          <a:solidFill>
            <a:srgbClr val="C5D2CF"/>
          </a:solidFill>
          <a:ln/>
        </p:spPr>
      </p:sp>
      <p:sp>
        <p:nvSpPr>
          <p:cNvPr id="21" name="Shape 18"/>
          <p:cNvSpPr/>
          <p:nvPr/>
        </p:nvSpPr>
        <p:spPr>
          <a:xfrm>
            <a:off x="11153418" y="5515332"/>
            <a:ext cx="423624" cy="423624"/>
          </a:xfrm>
          <a:prstGeom prst="roundRect">
            <a:avLst>
              <a:gd name="adj" fmla="val 1867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11288792" y="5585817"/>
            <a:ext cx="152876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4</a:t>
            </a:r>
            <a:endParaRPr lang="en-US" sz="2200" dirty="0"/>
          </a:p>
        </p:txBody>
      </p:sp>
      <p:sp>
        <p:nvSpPr>
          <p:cNvPr id="23" name="Text 20"/>
          <p:cNvSpPr/>
          <p:nvPr/>
        </p:nvSpPr>
        <p:spPr>
          <a:xfrm>
            <a:off x="9615964" y="6574512"/>
            <a:ext cx="3498652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Scenario Planning and Simulation</a:t>
            </a:r>
            <a:endParaRPr lang="en-US" sz="1850" dirty="0"/>
          </a:p>
        </p:txBody>
      </p:sp>
      <p:sp>
        <p:nvSpPr>
          <p:cNvPr id="24" name="Text 21"/>
          <p:cNvSpPr/>
          <p:nvPr/>
        </p:nvSpPr>
        <p:spPr>
          <a:xfrm>
            <a:off x="8947547" y="6981706"/>
            <a:ext cx="4835485" cy="60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Simulate different scenarios to assess potential disruptions and adjust inventory levels accordingly.</a:t>
            </a:r>
            <a:endParaRPr lang="en-US" sz="145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688748-A71C-5023-8BFA-B5CC3401FB4E}"/>
              </a:ext>
            </a:extLst>
          </p:cNvPr>
          <p:cNvSpPr/>
          <p:nvPr/>
        </p:nvSpPr>
        <p:spPr>
          <a:xfrm>
            <a:off x="12909884" y="7844589"/>
            <a:ext cx="1612232" cy="2558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5439" y="514945"/>
            <a:ext cx="13319522" cy="1170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6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Overcoming Adoption Barriers and Implementation Considerations</a:t>
            </a:r>
            <a:endParaRPr lang="en-US" sz="3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109" y="2060138"/>
            <a:ext cx="1648182" cy="137850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49541" y="2740700"/>
            <a:ext cx="71199" cy="374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8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4996577" y="2397204"/>
            <a:ext cx="2341007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Quality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4996577" y="2802017"/>
            <a:ext cx="7180898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Ensure data accuracy and completeness for AI models to deliver reliable insights.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4856083" y="3452455"/>
            <a:ext cx="9072086" cy="11430"/>
          </a:xfrm>
          <a:prstGeom prst="roundRect">
            <a:avLst>
              <a:gd name="adj" fmla="val 688202"/>
            </a:avLst>
          </a:prstGeom>
          <a:solidFill>
            <a:srgbClr val="C5D2CF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959" y="3485436"/>
            <a:ext cx="3296483" cy="137850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25967" y="3987403"/>
            <a:ext cx="118467" cy="374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8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5820728" y="3822502"/>
            <a:ext cx="2369106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Technology Integration</a:t>
            </a:r>
            <a:endParaRPr lang="en-US" sz="1800" dirty="0"/>
          </a:p>
        </p:txBody>
      </p:sp>
      <p:sp>
        <p:nvSpPr>
          <p:cNvPr id="11" name="Text 7"/>
          <p:cNvSpPr/>
          <p:nvPr/>
        </p:nvSpPr>
        <p:spPr>
          <a:xfrm>
            <a:off x="5820728" y="4227314"/>
            <a:ext cx="7519511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Integrate AI systems seamlessly with existing infrastructure and business processes.</a:t>
            </a:r>
            <a:endParaRPr lang="en-US" sz="1450" dirty="0"/>
          </a:p>
        </p:txBody>
      </p:sp>
      <p:sp>
        <p:nvSpPr>
          <p:cNvPr id="12" name="Shape 8"/>
          <p:cNvSpPr/>
          <p:nvPr/>
        </p:nvSpPr>
        <p:spPr>
          <a:xfrm>
            <a:off x="5680234" y="4877753"/>
            <a:ext cx="8247936" cy="11430"/>
          </a:xfrm>
          <a:prstGeom prst="roundRect">
            <a:avLst>
              <a:gd name="adj" fmla="val 688202"/>
            </a:avLst>
          </a:prstGeom>
          <a:solidFill>
            <a:srgbClr val="C5D2CF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2808" y="4910733"/>
            <a:ext cx="4944785" cy="137850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25014" y="5412700"/>
            <a:ext cx="120372" cy="374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8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1800" dirty="0"/>
          </a:p>
        </p:txBody>
      </p:sp>
      <p:sp>
        <p:nvSpPr>
          <p:cNvPr id="15" name="Text 10"/>
          <p:cNvSpPr/>
          <p:nvPr/>
        </p:nvSpPr>
        <p:spPr>
          <a:xfrm>
            <a:off x="6644878" y="5098018"/>
            <a:ext cx="2341007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Change Management</a:t>
            </a:r>
            <a:endParaRPr lang="en-US" sz="1800" dirty="0"/>
          </a:p>
        </p:txBody>
      </p:sp>
      <p:sp>
        <p:nvSpPr>
          <p:cNvPr id="16" name="Text 11"/>
          <p:cNvSpPr/>
          <p:nvPr/>
        </p:nvSpPr>
        <p:spPr>
          <a:xfrm>
            <a:off x="6644878" y="5502831"/>
            <a:ext cx="7142798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Address employee concerns and provide training to facilitate a smooth transition to AI-driven operations.</a:t>
            </a:r>
            <a:endParaRPr lang="en-US" sz="1450" dirty="0"/>
          </a:p>
        </p:txBody>
      </p:sp>
      <p:sp>
        <p:nvSpPr>
          <p:cNvPr id="17" name="Shape 12"/>
          <p:cNvSpPr/>
          <p:nvPr/>
        </p:nvSpPr>
        <p:spPr>
          <a:xfrm>
            <a:off x="6504384" y="6303050"/>
            <a:ext cx="7423785" cy="11430"/>
          </a:xfrm>
          <a:prstGeom prst="roundRect">
            <a:avLst>
              <a:gd name="adj" fmla="val 688202"/>
            </a:avLst>
          </a:prstGeom>
          <a:solidFill>
            <a:srgbClr val="C5D2CF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658" y="6336030"/>
            <a:ext cx="6593086" cy="1378506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21800" y="6837998"/>
            <a:ext cx="126683" cy="374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8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4</a:t>
            </a:r>
            <a:endParaRPr lang="en-US" sz="1800" dirty="0"/>
          </a:p>
        </p:txBody>
      </p:sp>
      <p:sp>
        <p:nvSpPr>
          <p:cNvPr id="20" name="Text 14"/>
          <p:cNvSpPr/>
          <p:nvPr/>
        </p:nvSpPr>
        <p:spPr>
          <a:xfrm>
            <a:off x="7469029" y="6523315"/>
            <a:ext cx="2341007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Security and Privacy</a:t>
            </a:r>
            <a:endParaRPr lang="en-US" sz="1800" dirty="0"/>
          </a:p>
        </p:txBody>
      </p:sp>
      <p:sp>
        <p:nvSpPr>
          <p:cNvPr id="21" name="Text 15"/>
          <p:cNvSpPr/>
          <p:nvPr/>
        </p:nvSpPr>
        <p:spPr>
          <a:xfrm>
            <a:off x="7469029" y="6928128"/>
            <a:ext cx="6318647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Implement robust security measures to protect sensitive data and ensure compliance with regulations.</a:t>
            </a:r>
            <a:endParaRPr lang="en-US" sz="1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F99521-2F8B-3274-80D3-A1456662F55F}"/>
              </a:ext>
            </a:extLst>
          </p:cNvPr>
          <p:cNvSpPr/>
          <p:nvPr/>
        </p:nvSpPr>
        <p:spPr>
          <a:xfrm>
            <a:off x="12994105" y="7714536"/>
            <a:ext cx="1479884" cy="36683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2035"/>
            <a:ext cx="106540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The Future of AI in Supply Chain Resilience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3300412"/>
            <a:ext cx="4221599" cy="272188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460" y="3300412"/>
            <a:ext cx="4221599" cy="2721888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7510" y="3300412"/>
            <a:ext cx="4221599" cy="27218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C9212A-699D-AE7A-66A2-CBD64B928946}"/>
              </a:ext>
            </a:extLst>
          </p:cNvPr>
          <p:cNvSpPr/>
          <p:nvPr/>
        </p:nvSpPr>
        <p:spPr>
          <a:xfrm>
            <a:off x="12958011" y="7832558"/>
            <a:ext cx="1479884" cy="2406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593</Words>
  <Application>Microsoft Office PowerPoint</Application>
  <PresentationFormat>Custom</PresentationFormat>
  <Paragraphs>82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Martel Sans</vt:lpstr>
      <vt:lpstr>Arial</vt:lpstr>
      <vt:lpstr>Kanit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Ashalatha Koyyana</cp:lastModifiedBy>
  <cp:revision>2</cp:revision>
  <dcterms:created xsi:type="dcterms:W3CDTF">2025-02-06T17:02:22Z</dcterms:created>
  <dcterms:modified xsi:type="dcterms:W3CDTF">2025-02-07T14:05:45Z</dcterms:modified>
</cp:coreProperties>
</file>